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A0CF22F-5A33-4DAF-AF79-EE8AF5874F15}">
  <a:tblStyle styleId="{8A0CF22F-5A33-4DAF-AF79-EE8AF5874F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b105d24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b105d24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105d245a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105d245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64a9896e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64a9896e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64a9896e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64a9896e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9224599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9224599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hyperlink" Target="https://phet.colorado.edu/en/simulation/energy-forms-and-changes" TargetMode="External"/><Relationship Id="rId9" Type="http://schemas.openxmlformats.org/officeDocument/2006/relationships/image" Target="../media/image1.png"/><Relationship Id="rId5" Type="http://schemas.openxmlformats.org/officeDocument/2006/relationships/hyperlink" Target="https://phet.colorado.edu/sims/html/gases-intro/latest/gases-intro_en.html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hyperlink" Target="http://drive.google.com/file/d/1DnnK-tyfCC0LvwtgIV6V2Xgd-6Z0o5cN/vie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hyperlink" Target="http://drive.google.com/file/d/19Ebv_-HZrvbPQgOoQGlZeFnmYcvTHqGw/view" TargetMode="External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14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1598450"/>
            <a:ext cx="9144000" cy="112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0000"/>
                </a:solidFill>
              </a:rPr>
              <a:t>Effect of </a:t>
            </a:r>
            <a:r>
              <a:rPr b="1" lang="en" sz="2800">
                <a:solidFill>
                  <a:srgbClr val="0000FF"/>
                </a:solidFill>
              </a:rPr>
              <a:t>Temperature </a:t>
            </a:r>
            <a:r>
              <a:rPr b="1" lang="en" sz="2800">
                <a:solidFill>
                  <a:srgbClr val="FF0000"/>
                </a:solidFill>
              </a:rPr>
              <a:t>on </a:t>
            </a:r>
            <a:r>
              <a:rPr b="1" lang="en" sz="2800">
                <a:solidFill>
                  <a:srgbClr val="0000FF"/>
                </a:solidFill>
              </a:rPr>
              <a:t>Pressure</a:t>
            </a:r>
            <a:r>
              <a:rPr b="1" lang="en" sz="2800">
                <a:solidFill>
                  <a:srgbClr val="FF0000"/>
                </a:solidFill>
              </a:rPr>
              <a:t> &amp; </a:t>
            </a:r>
            <a:r>
              <a:rPr b="1" lang="en" sz="2800">
                <a:solidFill>
                  <a:srgbClr val="0000FF"/>
                </a:solidFill>
              </a:rPr>
              <a:t>Volume</a:t>
            </a:r>
            <a:r>
              <a:rPr b="1" lang="en" sz="2800">
                <a:solidFill>
                  <a:srgbClr val="FF0000"/>
                </a:solidFill>
              </a:rPr>
              <a:t> of a gas</a:t>
            </a:r>
            <a:endParaRPr b="1"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/>
              <a:t>Simulation Lab</a:t>
            </a:r>
            <a:endParaRPr b="1" sz="3300"/>
          </a:p>
        </p:txBody>
      </p:sp>
      <p:sp>
        <p:nvSpPr>
          <p:cNvPr id="56" name="Google Shape;56;p13"/>
          <p:cNvSpPr txBox="1"/>
          <p:nvPr/>
        </p:nvSpPr>
        <p:spPr>
          <a:xfrm>
            <a:off x="1496800" y="4415025"/>
            <a:ext cx="6000600" cy="54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</a:rPr>
              <a:t>Name:</a:t>
            </a:r>
            <a:endParaRPr b="1" sz="1200">
              <a:solidFill>
                <a:srgbClr val="0000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50" y="2799052"/>
            <a:ext cx="8894326" cy="15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99200" y="714775"/>
            <a:ext cx="8452500" cy="1296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FF"/>
                </a:solidFill>
              </a:rPr>
              <a:t>How does temperature, pressure, and volume affect a given quantity of a gas?</a:t>
            </a:r>
            <a:endParaRPr b="1" sz="13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45750" y="3474475"/>
            <a:ext cx="8361600" cy="1515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</a:rPr>
              <a:t>What do you think will happen to a gas in a container if you change the temperature, the pressure and the volume? 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800" y="2519275"/>
            <a:ext cx="6995124" cy="8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27474" cy="52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5900" y="587725"/>
            <a:ext cx="3080700" cy="4492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980000"/>
                </a:solidFill>
              </a:rPr>
              <a:t>Watch the video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Go to the </a:t>
            </a:r>
            <a:r>
              <a:rPr b="1" lang="en" sz="1100">
                <a:solidFill>
                  <a:srgbClr val="FF0000"/>
                </a:solidFill>
              </a:rPr>
              <a:t>simulation</a:t>
            </a:r>
            <a:r>
              <a:rPr lang="en" sz="1100">
                <a:solidFill>
                  <a:schemeClr val="dk1"/>
                </a:solidFill>
              </a:rPr>
              <a:t> through the link: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900" u="sng">
                <a:solidFill>
                  <a:schemeClr val="hlink"/>
                </a:solidFill>
                <a:hlinkClick r:id="rId5"/>
              </a:rPr>
              <a:t>https://phet.colorado.edu/sims/html/gases-intro/latest/gases-intro_en.html</a:t>
            </a:r>
            <a:r>
              <a:rPr lang="en" sz="900" u="sng">
                <a:solidFill>
                  <a:srgbClr val="1155CC"/>
                </a:solidFill>
              </a:rPr>
              <a:t> </a:t>
            </a:r>
            <a:endParaRPr sz="900" u="sng">
              <a:solidFill>
                <a:srgbClr val="1155CC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Choose the </a:t>
            </a:r>
            <a:r>
              <a:rPr b="1" lang="en" sz="1100">
                <a:solidFill>
                  <a:srgbClr val="980000"/>
                </a:solidFill>
              </a:rPr>
              <a:t>Laws</a:t>
            </a:r>
            <a:r>
              <a:rPr lang="en" sz="1100">
                <a:solidFill>
                  <a:schemeClr val="dk1"/>
                </a:solidFill>
              </a:rPr>
              <a:t> option on the right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Give </a:t>
            </a:r>
            <a:r>
              <a:rPr b="1" lang="en" sz="1100">
                <a:solidFill>
                  <a:srgbClr val="FF0000"/>
                </a:solidFill>
              </a:rPr>
              <a:t>one pump</a:t>
            </a:r>
            <a:r>
              <a:rPr lang="en" sz="1100">
                <a:solidFill>
                  <a:schemeClr val="dk1"/>
                </a:solidFill>
              </a:rPr>
              <a:t> of gas into the chamber.</a:t>
            </a:r>
            <a:endParaRPr sz="1100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Choose to hold the </a:t>
            </a:r>
            <a:r>
              <a:rPr b="1" lang="en" sz="1100">
                <a:solidFill>
                  <a:srgbClr val="FF0000"/>
                </a:solidFill>
              </a:rPr>
              <a:t>volume constant</a:t>
            </a:r>
            <a:r>
              <a:rPr lang="en" sz="1100">
                <a:solidFill>
                  <a:schemeClr val="dk1"/>
                </a:solidFill>
              </a:rPr>
              <a:t> by selecting that option in the upper right-hand corner.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FF0000"/>
                </a:solidFill>
              </a:rPr>
              <a:t>Record</a:t>
            </a:r>
            <a:r>
              <a:rPr lang="en" sz="1100">
                <a:solidFill>
                  <a:schemeClr val="dk1"/>
                </a:solidFill>
              </a:rPr>
              <a:t> the initial </a:t>
            </a:r>
            <a:r>
              <a:rPr b="1" lang="en" sz="1100">
                <a:solidFill>
                  <a:srgbClr val="FF0000"/>
                </a:solidFill>
              </a:rPr>
              <a:t>temperature</a:t>
            </a:r>
            <a:r>
              <a:rPr lang="en" sz="1100">
                <a:solidFill>
                  <a:schemeClr val="dk1"/>
                </a:solidFill>
              </a:rPr>
              <a:t> (in K) and </a:t>
            </a:r>
            <a:r>
              <a:rPr b="1" lang="en" sz="1100">
                <a:solidFill>
                  <a:srgbClr val="FF0000"/>
                </a:solidFill>
              </a:rPr>
              <a:t>pressure </a:t>
            </a:r>
            <a:r>
              <a:rPr lang="en" sz="1100">
                <a:solidFill>
                  <a:schemeClr val="dk1"/>
                </a:solidFill>
              </a:rPr>
              <a:t>(in atm) in the chamber in the table below.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Use the slider at the bottom of the simulator to </a:t>
            </a:r>
            <a:r>
              <a:rPr b="1" lang="en" sz="1100">
                <a:solidFill>
                  <a:srgbClr val="FF0000"/>
                </a:solidFill>
              </a:rPr>
              <a:t>add heat</a:t>
            </a:r>
            <a:r>
              <a:rPr lang="en" sz="1100">
                <a:solidFill>
                  <a:schemeClr val="dk1"/>
                </a:solidFill>
              </a:rPr>
              <a:t> and </a:t>
            </a:r>
            <a:r>
              <a:rPr b="1" lang="en" sz="1100">
                <a:solidFill>
                  <a:srgbClr val="FF0000"/>
                </a:solidFill>
              </a:rPr>
              <a:t>raise the temperature by 100 K</a:t>
            </a:r>
            <a:r>
              <a:rPr lang="en" sz="1100">
                <a:solidFill>
                  <a:schemeClr val="dk1"/>
                </a:solidFill>
              </a:rPr>
              <a:t>. Record your results in the table.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FF0000"/>
                </a:solidFill>
              </a:rPr>
              <a:t>Repeat</a:t>
            </a:r>
            <a:r>
              <a:rPr lang="en" sz="1100">
                <a:solidFill>
                  <a:schemeClr val="dk1"/>
                </a:solidFill>
              </a:rPr>
              <a:t> step (7) above </a:t>
            </a:r>
            <a:r>
              <a:rPr b="1" lang="en" sz="1100">
                <a:solidFill>
                  <a:srgbClr val="FF0000"/>
                </a:solidFill>
              </a:rPr>
              <a:t>3</a:t>
            </a:r>
            <a:r>
              <a:rPr b="1" lang="en" sz="1100">
                <a:solidFill>
                  <a:srgbClr val="FF0000"/>
                </a:solidFill>
              </a:rPr>
              <a:t> times</a:t>
            </a:r>
            <a:r>
              <a:rPr lang="en" sz="1100">
                <a:solidFill>
                  <a:schemeClr val="dk1"/>
                </a:solidFill>
              </a:rPr>
              <a:t> and record your data.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FF0000"/>
                </a:solidFill>
              </a:rPr>
              <a:t>Graph</a:t>
            </a:r>
            <a:r>
              <a:rPr lang="en" sz="1100">
                <a:solidFill>
                  <a:schemeClr val="dk1"/>
                </a:solidFill>
              </a:rPr>
              <a:t> your data. Use a </a:t>
            </a:r>
            <a:r>
              <a:rPr b="1" lang="en" sz="1100">
                <a:solidFill>
                  <a:srgbClr val="FF0000"/>
                </a:solidFill>
              </a:rPr>
              <a:t>line graph</a:t>
            </a:r>
            <a:r>
              <a:rPr lang="en" sz="1100">
                <a:solidFill>
                  <a:schemeClr val="dk1"/>
                </a:solidFill>
              </a:rPr>
              <a:t>. </a:t>
            </a:r>
            <a:r>
              <a:rPr b="1" lang="en" sz="1100">
                <a:solidFill>
                  <a:srgbClr val="0000FF"/>
                </a:solidFill>
              </a:rPr>
              <a:t>Paste </a:t>
            </a:r>
            <a:r>
              <a:rPr lang="en" sz="1100">
                <a:solidFill>
                  <a:schemeClr val="dk1"/>
                </a:solidFill>
              </a:rPr>
              <a:t>your graph to the right.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Which </a:t>
            </a:r>
            <a:r>
              <a:rPr b="1" lang="en" sz="1100">
                <a:solidFill>
                  <a:srgbClr val="980000"/>
                </a:solidFill>
              </a:rPr>
              <a:t>gas law</a:t>
            </a:r>
            <a:r>
              <a:rPr lang="en" sz="1100">
                <a:solidFill>
                  <a:schemeClr val="dk1"/>
                </a:solidFill>
              </a:rPr>
              <a:t> does the data represent?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986975" y="94475"/>
            <a:ext cx="1293000" cy="3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0000"/>
                </a:solidFill>
              </a:rPr>
              <a:t>Watch </a:t>
            </a:r>
            <a:r>
              <a:rPr b="1" lang="en" sz="1100">
                <a:solidFill>
                  <a:schemeClr val="dk1"/>
                </a:solidFill>
              </a:rPr>
              <a:t>the</a:t>
            </a:r>
            <a:r>
              <a:rPr b="1" lang="en" sz="1100">
                <a:solidFill>
                  <a:srgbClr val="FF0000"/>
                </a:solidFill>
              </a:rPr>
              <a:t> video </a:t>
            </a:r>
            <a:endParaRPr b="1" sz="11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6575" y="650800"/>
            <a:ext cx="1762450" cy="1343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" name="Google Shape;74;p15"/>
          <p:cNvGraphicFramePr/>
          <p:nvPr/>
        </p:nvGraphicFramePr>
        <p:xfrm>
          <a:off x="3260330" y="26452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{8A0CF22F-5A33-4DAF-AF79-EE8AF5874F15}</a:tableStyleId>
              </a:tblPr>
              <a:tblGrid>
                <a:gridCol w="928425"/>
                <a:gridCol w="886525"/>
              </a:tblGrid>
              <a:tr h="343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0000"/>
                          </a:solidFill>
                        </a:rPr>
                        <a:t>Temperature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000FF"/>
                          </a:solidFill>
                        </a:rPr>
                        <a:t>K</a:t>
                      </a:r>
                      <a:endParaRPr b="1" sz="1100">
                        <a:solidFill>
                          <a:srgbClr val="0000FF"/>
                        </a:solidFill>
                      </a:endParaRPr>
                    </a:p>
                  </a:txBody>
                  <a:tcPr marT="45700" marB="0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80000"/>
                          </a:solidFill>
                        </a:rPr>
                        <a:t>Pressure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000FF"/>
                          </a:solidFill>
                        </a:rPr>
                        <a:t>atm</a:t>
                      </a:r>
                      <a:endParaRPr b="1" sz="1100">
                        <a:solidFill>
                          <a:srgbClr val="0000FF"/>
                        </a:solidFill>
                      </a:endParaRPr>
                    </a:p>
                  </a:txBody>
                  <a:tcPr marT="45700" marB="0" marR="91425" marL="91425">
                    <a:solidFill>
                      <a:schemeClr val="lt1"/>
                    </a:solidFill>
                  </a:tcPr>
                </a:tc>
              </a:tr>
              <a:tr h="2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</a:tr>
              <a:tr h="23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</a:tr>
              <a:tr h="23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3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pic>
        <p:nvPicPr>
          <p:cNvPr id="75" name="Google Shape;75;p15"/>
          <p:cNvPicPr preferRelativeResize="0"/>
          <p:nvPr/>
        </p:nvPicPr>
        <p:blipFill rotWithShape="1">
          <a:blip r:embed="rId7">
            <a:alphaModFix/>
          </a:blip>
          <a:srcRect b="0" l="3428" r="0" t="0"/>
          <a:stretch/>
        </p:blipFill>
        <p:spPr>
          <a:xfrm>
            <a:off x="3349550" y="2106100"/>
            <a:ext cx="579445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6816100" y="2106100"/>
            <a:ext cx="2137800" cy="3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0000"/>
                </a:solidFill>
              </a:rPr>
              <a:t>Paste </a:t>
            </a:r>
            <a:r>
              <a:rPr b="1" lang="en" sz="1100">
                <a:solidFill>
                  <a:srgbClr val="0000FF"/>
                </a:solidFill>
              </a:rPr>
              <a:t>Line Graph</a:t>
            </a:r>
            <a:r>
              <a:rPr b="1" lang="en" sz="1100">
                <a:solidFill>
                  <a:srgbClr val="FF0000"/>
                </a:solidFill>
              </a:rPr>
              <a:t> below</a:t>
            </a:r>
            <a:endParaRPr b="1" sz="1100"/>
          </a:p>
        </p:txBody>
      </p:sp>
      <p:sp>
        <p:nvSpPr>
          <p:cNvPr id="77" name="Google Shape;77;p15"/>
          <p:cNvSpPr txBox="1"/>
          <p:nvPr/>
        </p:nvSpPr>
        <p:spPr>
          <a:xfrm>
            <a:off x="1331600" y="4835700"/>
            <a:ext cx="1815000" cy="30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0000"/>
                </a:solidFill>
              </a:rPr>
              <a:t>Answer</a:t>
            </a:r>
            <a:r>
              <a:rPr b="1" lang="en" sz="800">
                <a:solidFill>
                  <a:srgbClr val="0000FF"/>
                </a:solidFill>
              </a:rPr>
              <a:t>:</a:t>
            </a:r>
            <a:endParaRPr b="1" sz="800">
              <a:solidFill>
                <a:srgbClr val="0000FF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279975" y="2519275"/>
            <a:ext cx="3796800" cy="323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Describe the graph and relationship:</a:t>
            </a:r>
            <a:endParaRPr sz="900"/>
          </a:p>
        </p:txBody>
      </p:sp>
      <p:sp>
        <p:nvSpPr>
          <p:cNvPr id="79" name="Google Shape;79;p15"/>
          <p:cNvSpPr txBox="1"/>
          <p:nvPr/>
        </p:nvSpPr>
        <p:spPr>
          <a:xfrm>
            <a:off x="65900" y="17525"/>
            <a:ext cx="501000" cy="50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1</a:t>
            </a:r>
            <a:r>
              <a:rPr b="1" lang="en" sz="2100">
                <a:solidFill>
                  <a:srgbClr val="FF0000"/>
                </a:solidFill>
              </a:rPr>
              <a:t>)</a:t>
            </a:r>
            <a:endParaRPr b="1" sz="2100"/>
          </a:p>
        </p:txBody>
      </p:sp>
      <p:pic>
        <p:nvPicPr>
          <p:cNvPr id="80" name="Google Shape;80;p15" title="Gas Laws Pressure.mp4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79976" y="18275"/>
            <a:ext cx="3796800" cy="199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27474" cy="52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65900" y="587725"/>
            <a:ext cx="3080700" cy="4492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980000"/>
                </a:solidFill>
              </a:rPr>
              <a:t>Watch the video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Reset the simulator by selecting the reset button in the bottom right corner</a:t>
            </a:r>
            <a:endParaRPr sz="900" u="sng">
              <a:solidFill>
                <a:srgbClr val="1155CC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Give </a:t>
            </a:r>
            <a:r>
              <a:rPr b="1" lang="en" sz="1100">
                <a:solidFill>
                  <a:srgbClr val="FF0000"/>
                </a:solidFill>
              </a:rPr>
              <a:t>one pump</a:t>
            </a:r>
            <a:r>
              <a:rPr lang="en" sz="1100">
                <a:solidFill>
                  <a:schemeClr val="dk1"/>
                </a:solidFill>
              </a:rPr>
              <a:t> of gas into the chamber.</a:t>
            </a:r>
            <a:endParaRPr sz="1100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Choose to hold the </a:t>
            </a:r>
            <a:r>
              <a:rPr b="1" lang="en" sz="1100">
                <a:solidFill>
                  <a:srgbClr val="FF0000"/>
                </a:solidFill>
              </a:rPr>
              <a:t>pressure</a:t>
            </a:r>
            <a:r>
              <a:rPr b="1" lang="en" sz="1100">
                <a:solidFill>
                  <a:srgbClr val="FF0000"/>
                </a:solidFill>
              </a:rPr>
              <a:t> constant</a:t>
            </a:r>
            <a:r>
              <a:rPr lang="en" sz="1100">
                <a:solidFill>
                  <a:schemeClr val="dk1"/>
                </a:solidFill>
              </a:rPr>
              <a:t>. Also select </a:t>
            </a:r>
            <a:r>
              <a:rPr b="1" lang="en" sz="1100">
                <a:solidFill>
                  <a:srgbClr val="0000FF"/>
                </a:solidFill>
              </a:rPr>
              <a:t>Width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FF0000"/>
                </a:solidFill>
              </a:rPr>
              <a:t>Record</a:t>
            </a:r>
            <a:r>
              <a:rPr lang="en" sz="1100">
                <a:solidFill>
                  <a:schemeClr val="dk1"/>
                </a:solidFill>
              </a:rPr>
              <a:t> the initial </a:t>
            </a:r>
            <a:r>
              <a:rPr b="1" lang="en" sz="1100">
                <a:solidFill>
                  <a:srgbClr val="FF0000"/>
                </a:solidFill>
              </a:rPr>
              <a:t>temperature</a:t>
            </a:r>
            <a:r>
              <a:rPr lang="en" sz="1100">
                <a:solidFill>
                  <a:schemeClr val="dk1"/>
                </a:solidFill>
              </a:rPr>
              <a:t> (in K) and </a:t>
            </a:r>
            <a:r>
              <a:rPr b="1" lang="en" sz="1100">
                <a:solidFill>
                  <a:srgbClr val="FF0000"/>
                </a:solidFill>
              </a:rPr>
              <a:t>volume</a:t>
            </a:r>
            <a:r>
              <a:rPr b="1" lang="en" sz="1100">
                <a:solidFill>
                  <a:srgbClr val="FF0000"/>
                </a:solidFill>
              </a:rPr>
              <a:t> </a:t>
            </a:r>
            <a:r>
              <a:rPr lang="en" sz="1100">
                <a:solidFill>
                  <a:schemeClr val="dk1"/>
                </a:solidFill>
              </a:rPr>
              <a:t>(in </a:t>
            </a:r>
            <a:r>
              <a:rPr b="1" lang="en" sz="1100">
                <a:solidFill>
                  <a:srgbClr val="0000FF"/>
                </a:solidFill>
              </a:rPr>
              <a:t>nm</a:t>
            </a:r>
            <a:r>
              <a:rPr b="1" baseline="30000" lang="en" sz="1100">
                <a:solidFill>
                  <a:srgbClr val="0000FF"/>
                </a:solidFill>
              </a:rPr>
              <a:t>3</a:t>
            </a:r>
            <a:r>
              <a:rPr lang="en" sz="1100">
                <a:solidFill>
                  <a:schemeClr val="dk1"/>
                </a:solidFill>
              </a:rPr>
              <a:t>) in the chamber in the table below.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Use the slider at the bottom of the simulator to </a:t>
            </a:r>
            <a:r>
              <a:rPr b="1" lang="en" sz="1100">
                <a:solidFill>
                  <a:srgbClr val="FF0000"/>
                </a:solidFill>
              </a:rPr>
              <a:t>add some heat </a:t>
            </a:r>
            <a:r>
              <a:rPr b="1" lang="en" sz="1100">
                <a:solidFill>
                  <a:schemeClr val="dk1"/>
                </a:solidFill>
              </a:rPr>
              <a:t>and</a:t>
            </a:r>
            <a:r>
              <a:rPr b="1" lang="en" sz="1100">
                <a:solidFill>
                  <a:srgbClr val="FF0000"/>
                </a:solidFill>
              </a:rPr>
              <a:t> raise the temperature by 50K.</a:t>
            </a:r>
            <a:r>
              <a:rPr lang="en" sz="1100">
                <a:solidFill>
                  <a:schemeClr val="dk1"/>
                </a:solidFill>
              </a:rPr>
              <a:t>. Record your results for </a:t>
            </a:r>
            <a:r>
              <a:rPr b="1" lang="en" sz="1100">
                <a:solidFill>
                  <a:srgbClr val="0000FF"/>
                </a:solidFill>
              </a:rPr>
              <a:t>temperature</a:t>
            </a:r>
            <a:r>
              <a:rPr lang="en" sz="1100">
                <a:solidFill>
                  <a:schemeClr val="dk1"/>
                </a:solidFill>
              </a:rPr>
              <a:t> &amp; </a:t>
            </a:r>
            <a:r>
              <a:rPr b="1" lang="en" sz="1100">
                <a:solidFill>
                  <a:srgbClr val="0000FF"/>
                </a:solidFill>
              </a:rPr>
              <a:t>volume</a:t>
            </a:r>
            <a:r>
              <a:rPr lang="en" sz="1100">
                <a:solidFill>
                  <a:schemeClr val="dk1"/>
                </a:solidFill>
              </a:rPr>
              <a:t> in the table.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FF0000"/>
                </a:solidFill>
              </a:rPr>
              <a:t>Repeat</a:t>
            </a:r>
            <a:r>
              <a:rPr lang="en" sz="1100">
                <a:solidFill>
                  <a:schemeClr val="dk1"/>
                </a:solidFill>
              </a:rPr>
              <a:t> step (6) above </a:t>
            </a:r>
            <a:r>
              <a:rPr b="1" lang="en" sz="1100">
                <a:solidFill>
                  <a:srgbClr val="FF0000"/>
                </a:solidFill>
              </a:rPr>
              <a:t>3</a:t>
            </a:r>
            <a:r>
              <a:rPr b="1" lang="en" sz="1100">
                <a:solidFill>
                  <a:srgbClr val="FF0000"/>
                </a:solidFill>
              </a:rPr>
              <a:t> times</a:t>
            </a:r>
            <a:r>
              <a:rPr lang="en" sz="1100">
                <a:solidFill>
                  <a:schemeClr val="dk1"/>
                </a:solidFill>
              </a:rPr>
              <a:t> by adding </a:t>
            </a:r>
            <a:r>
              <a:rPr lang="en" sz="1100">
                <a:solidFill>
                  <a:schemeClr val="dk1"/>
                </a:solidFill>
              </a:rPr>
              <a:t>arising</a:t>
            </a:r>
            <a:r>
              <a:rPr lang="en" sz="1100">
                <a:solidFill>
                  <a:schemeClr val="dk1"/>
                </a:solidFill>
              </a:rPr>
              <a:t> the temperature by </a:t>
            </a:r>
            <a:r>
              <a:rPr b="1" lang="en" sz="1100">
                <a:solidFill>
                  <a:srgbClr val="FF0000"/>
                </a:solidFill>
              </a:rPr>
              <a:t>50K</a:t>
            </a:r>
            <a:r>
              <a:rPr lang="en" sz="1100">
                <a:solidFill>
                  <a:schemeClr val="dk1"/>
                </a:solidFill>
              </a:rPr>
              <a:t>  each time and record your data.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FF0000"/>
                </a:solidFill>
              </a:rPr>
              <a:t>Graph</a:t>
            </a:r>
            <a:r>
              <a:rPr lang="en" sz="1100">
                <a:solidFill>
                  <a:schemeClr val="dk1"/>
                </a:solidFill>
              </a:rPr>
              <a:t> your data. Use a </a:t>
            </a:r>
            <a:r>
              <a:rPr b="1" lang="en" sz="1100">
                <a:solidFill>
                  <a:srgbClr val="FF0000"/>
                </a:solidFill>
              </a:rPr>
              <a:t>line graph</a:t>
            </a:r>
            <a:r>
              <a:rPr lang="en" sz="1100">
                <a:solidFill>
                  <a:schemeClr val="dk1"/>
                </a:solidFill>
              </a:rPr>
              <a:t>. </a:t>
            </a:r>
            <a:r>
              <a:rPr b="1" lang="en" sz="1100">
                <a:solidFill>
                  <a:srgbClr val="0000FF"/>
                </a:solidFill>
              </a:rPr>
              <a:t>Paste </a:t>
            </a:r>
            <a:r>
              <a:rPr lang="en" sz="1100">
                <a:solidFill>
                  <a:schemeClr val="dk1"/>
                </a:solidFill>
              </a:rPr>
              <a:t>your graph to the right.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Which </a:t>
            </a:r>
            <a:r>
              <a:rPr b="1" lang="en" sz="1100">
                <a:solidFill>
                  <a:srgbClr val="980000"/>
                </a:solidFill>
              </a:rPr>
              <a:t>gas law</a:t>
            </a:r>
            <a:r>
              <a:rPr lang="en" sz="1100">
                <a:solidFill>
                  <a:schemeClr val="dk1"/>
                </a:solidFill>
              </a:rPr>
              <a:t> does the data represent?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986975" y="94475"/>
            <a:ext cx="1293000" cy="3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0000"/>
                </a:solidFill>
              </a:rPr>
              <a:t>Watch </a:t>
            </a:r>
            <a:r>
              <a:rPr b="1" lang="en" sz="1100">
                <a:solidFill>
                  <a:schemeClr val="dk1"/>
                </a:solidFill>
              </a:rPr>
              <a:t>the</a:t>
            </a:r>
            <a:r>
              <a:rPr b="1" lang="en" sz="1100">
                <a:solidFill>
                  <a:srgbClr val="FF0000"/>
                </a:solidFill>
              </a:rPr>
              <a:t> video </a:t>
            </a:r>
            <a:endParaRPr b="1" sz="1100"/>
          </a:p>
        </p:txBody>
      </p:sp>
      <p:graphicFrame>
        <p:nvGraphicFramePr>
          <p:cNvPr id="88" name="Google Shape;88;p16"/>
          <p:cNvGraphicFramePr/>
          <p:nvPr/>
        </p:nvGraphicFramePr>
        <p:xfrm>
          <a:off x="3260330" y="26452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{8A0CF22F-5A33-4DAF-AF79-EE8AF5874F15}</a:tableStyleId>
              </a:tblPr>
              <a:tblGrid>
                <a:gridCol w="928425"/>
                <a:gridCol w="886525"/>
              </a:tblGrid>
              <a:tr h="343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0000"/>
                          </a:solidFill>
                        </a:rPr>
                        <a:t>Temperature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000FF"/>
                          </a:solidFill>
                        </a:rPr>
                        <a:t>K</a:t>
                      </a:r>
                      <a:endParaRPr b="1" sz="1100">
                        <a:solidFill>
                          <a:srgbClr val="0000FF"/>
                        </a:solidFill>
                      </a:endParaRPr>
                    </a:p>
                  </a:txBody>
                  <a:tcPr marT="45700" marB="0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80000"/>
                          </a:solidFill>
                        </a:rPr>
                        <a:t>Volume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100">
                          <a:solidFill>
                            <a:srgbClr val="0000FF"/>
                          </a:solidFill>
                        </a:rPr>
                        <a:t>nm</a:t>
                      </a:r>
                      <a:r>
                        <a:rPr b="1" baseline="30000" lang="en" sz="1100">
                          <a:solidFill>
                            <a:srgbClr val="0000FF"/>
                          </a:solidFill>
                        </a:rPr>
                        <a:t>3</a:t>
                      </a:r>
                      <a:endParaRPr b="1" sz="1100">
                        <a:solidFill>
                          <a:srgbClr val="0000FF"/>
                        </a:solidFill>
                      </a:endParaRPr>
                    </a:p>
                  </a:txBody>
                  <a:tcPr marT="45700" marB="0" marR="91425" marL="91425">
                    <a:solidFill>
                      <a:schemeClr val="lt1"/>
                    </a:solidFill>
                  </a:tcPr>
                </a:tc>
              </a:tr>
              <a:tr h="2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</a:tr>
              <a:tr h="23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</a:tr>
              <a:tr h="23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3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pic>
        <p:nvPicPr>
          <p:cNvPr id="89" name="Google Shape;89;p16"/>
          <p:cNvPicPr preferRelativeResize="0"/>
          <p:nvPr/>
        </p:nvPicPr>
        <p:blipFill rotWithShape="1">
          <a:blip r:embed="rId4">
            <a:alphaModFix/>
          </a:blip>
          <a:srcRect b="0" l="3428" r="0" t="0"/>
          <a:stretch/>
        </p:blipFill>
        <p:spPr>
          <a:xfrm>
            <a:off x="3349550" y="2106100"/>
            <a:ext cx="579445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6816100" y="2106100"/>
            <a:ext cx="2137800" cy="3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0000"/>
                </a:solidFill>
              </a:rPr>
              <a:t>Paste </a:t>
            </a:r>
            <a:r>
              <a:rPr b="1" lang="en" sz="1100">
                <a:solidFill>
                  <a:srgbClr val="0000FF"/>
                </a:solidFill>
              </a:rPr>
              <a:t>Line Graph</a:t>
            </a:r>
            <a:r>
              <a:rPr b="1" lang="en" sz="1100">
                <a:solidFill>
                  <a:srgbClr val="FF0000"/>
                </a:solidFill>
              </a:rPr>
              <a:t> below</a:t>
            </a:r>
            <a:endParaRPr b="1" sz="1100"/>
          </a:p>
        </p:txBody>
      </p:sp>
      <p:sp>
        <p:nvSpPr>
          <p:cNvPr id="91" name="Google Shape;91;p16"/>
          <p:cNvSpPr txBox="1"/>
          <p:nvPr/>
        </p:nvSpPr>
        <p:spPr>
          <a:xfrm>
            <a:off x="1534550" y="4772725"/>
            <a:ext cx="3609000" cy="30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0000"/>
                </a:solidFill>
              </a:rPr>
              <a:t>Answer</a:t>
            </a:r>
            <a:r>
              <a:rPr b="1" lang="en" sz="800">
                <a:solidFill>
                  <a:srgbClr val="0000FF"/>
                </a:solidFill>
              </a:rPr>
              <a:t>:</a:t>
            </a:r>
            <a:endParaRPr b="1" sz="800">
              <a:solidFill>
                <a:srgbClr val="0000FF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279975" y="2519275"/>
            <a:ext cx="3796800" cy="323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Describe the graph and relationship:</a:t>
            </a:r>
            <a:endParaRPr sz="900"/>
          </a:p>
        </p:txBody>
      </p:sp>
      <p:sp>
        <p:nvSpPr>
          <p:cNvPr id="93" name="Google Shape;93;p16"/>
          <p:cNvSpPr txBox="1"/>
          <p:nvPr/>
        </p:nvSpPr>
        <p:spPr>
          <a:xfrm>
            <a:off x="65900" y="17525"/>
            <a:ext cx="501000" cy="50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2)</a:t>
            </a:r>
            <a:endParaRPr b="1" sz="210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0525" y="796565"/>
            <a:ext cx="501000" cy="4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8200" y="487463"/>
            <a:ext cx="1137075" cy="15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 title="Gas Law simulation Charles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9976" y="50600"/>
            <a:ext cx="3796800" cy="199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0" y="48950"/>
            <a:ext cx="9025048" cy="22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329350" y="883900"/>
            <a:ext cx="8452500" cy="4152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