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Chewy"/>
      <p:regular r:id="rId13"/>
    </p:embeddedFont>
    <p:embeddedFont>
      <p:font typeface="Covered By Your Grace"/>
      <p:regular r:id="rId14"/>
    </p:embeddedFont>
    <p:embeddedFont>
      <p:font typeface="Gloria Hallelujah"/>
      <p:regular r:id="rId15"/>
    </p:embeddedFont>
    <p:embeddedFont>
      <p:font typeface="Caveat Brush"/>
      <p:regular r:id="rId16"/>
    </p:embeddedFont>
    <p:embeddedFont>
      <p:font typeface="Battambang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0ECD47-8C70-408A-8B69-592EFA8FAFA0}">
  <a:tblStyle styleId="{CF0ECD47-8C70-408A-8B69-592EFA8FAF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hewy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GloriaHallelujah-regular.fntdata"/><Relationship Id="rId14" Type="http://schemas.openxmlformats.org/officeDocument/2006/relationships/font" Target="fonts/CoveredByYourGrace-regular.fntdata"/><Relationship Id="rId17" Type="http://schemas.openxmlformats.org/officeDocument/2006/relationships/font" Target="fonts/Battambang-regular.fntdata"/><Relationship Id="rId16" Type="http://schemas.openxmlformats.org/officeDocument/2006/relationships/font" Target="fonts/CaveatBrus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Battambang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dcbf8c1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dcbf8c1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dcbf8c1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dcbf8c1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dcbf8c11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dcbf8c11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dcbf8c11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dcbf8c11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dcbf8c11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dcbf8c11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26603" y="719900"/>
            <a:ext cx="5706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Covered By Your Grace"/>
                <a:ea typeface="Covered By Your Grace"/>
                <a:cs typeface="Covered By Your Grace"/>
                <a:sym typeface="Covered By Your Grace"/>
              </a:rPr>
              <a:t>Redox Titration Practical</a:t>
            </a:r>
            <a:endParaRPr sz="59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533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Iodometric Titration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600" y="70175"/>
            <a:ext cx="2812275" cy="50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2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>
                <a:latin typeface="Gloria Hallelujah"/>
                <a:ea typeface="Gloria Hallelujah"/>
                <a:cs typeface="Gloria Hallelujah"/>
                <a:sym typeface="Gloria Hallelujah"/>
              </a:rPr>
              <a:t>The Setup</a:t>
            </a:r>
            <a:endParaRPr b="1" sz="342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5 cm</a:t>
            </a:r>
            <a:r>
              <a:rPr baseline="30000" lang="en" sz="2450">
                <a:latin typeface="Battambang"/>
                <a:ea typeface="Battambang"/>
                <a:cs typeface="Battambang"/>
                <a:sym typeface="Battambang"/>
              </a:rPr>
              <a:t>3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 H</a:t>
            </a:r>
            <a:r>
              <a:rPr baseline="-25000" lang="en" sz="2450">
                <a:latin typeface="Battambang"/>
                <a:ea typeface="Battambang"/>
                <a:cs typeface="Battambang"/>
                <a:sym typeface="Battambang"/>
              </a:rPr>
              <a:t>2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O</a:t>
            </a:r>
            <a:r>
              <a:rPr baseline="-25000" lang="en" sz="2450">
                <a:latin typeface="Battambang"/>
                <a:ea typeface="Battambang"/>
                <a:cs typeface="Battambang"/>
                <a:sym typeface="Battambang"/>
              </a:rPr>
              <a:t>2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 was combined with 20 cm</a:t>
            </a:r>
            <a:r>
              <a:rPr baseline="30000" lang="en" sz="2450">
                <a:latin typeface="Battambang"/>
                <a:ea typeface="Battambang"/>
                <a:cs typeface="Battambang"/>
                <a:sym typeface="Battambang"/>
              </a:rPr>
              <a:t>3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 10% KI, 10 cm</a:t>
            </a:r>
            <a:r>
              <a:rPr baseline="30000" lang="en" sz="2450">
                <a:latin typeface="Battambang"/>
                <a:ea typeface="Battambang"/>
                <a:cs typeface="Battambang"/>
                <a:sym typeface="Battambang"/>
              </a:rPr>
              <a:t>3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 of 3 mol dm</a:t>
            </a:r>
            <a:r>
              <a:rPr baseline="30000" lang="en" sz="2450">
                <a:latin typeface="Battambang"/>
                <a:ea typeface="Battambang"/>
                <a:cs typeface="Battambang"/>
                <a:sym typeface="Battambang"/>
              </a:rPr>
              <a:t>-3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 H</a:t>
            </a:r>
            <a:r>
              <a:rPr baseline="-25000" lang="en" sz="2450">
                <a:latin typeface="Battambang"/>
                <a:ea typeface="Battambang"/>
                <a:cs typeface="Battambang"/>
                <a:sym typeface="Battambang"/>
              </a:rPr>
              <a:t>2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SO</a:t>
            </a:r>
            <a:r>
              <a:rPr baseline="-25000" lang="en" sz="2450">
                <a:latin typeface="Battambang"/>
                <a:ea typeface="Battambang"/>
                <a:cs typeface="Battambang"/>
                <a:sym typeface="Battambang"/>
              </a:rPr>
              <a:t>4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, and filled to 100 cm</a:t>
            </a:r>
            <a:r>
              <a:rPr baseline="30000" lang="en" sz="2450">
                <a:latin typeface="Battambang"/>
                <a:ea typeface="Battambang"/>
                <a:cs typeface="Battambang"/>
                <a:sym typeface="Battambang"/>
              </a:rPr>
              <a:t>3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 in a volumetric flask with distilled H</a:t>
            </a:r>
            <a:r>
              <a:rPr baseline="-25000" lang="en" sz="2450">
                <a:latin typeface="Battambang"/>
                <a:ea typeface="Battambang"/>
                <a:cs typeface="Battambang"/>
                <a:sym typeface="Battambang"/>
              </a:rPr>
              <a:t>2</a:t>
            </a: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O.</a:t>
            </a:r>
            <a:endParaRPr sz="2450"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latin typeface="Battambang"/>
                <a:ea typeface="Battambang"/>
                <a:cs typeface="Battambang"/>
                <a:sym typeface="Battambang"/>
              </a:rPr>
              <a:t>The solution was let stand for 10 minutes. </a:t>
            </a:r>
            <a:endParaRPr sz="2450"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90">
                <a:latin typeface="Caveat Brush"/>
                <a:ea typeface="Caveat Brush"/>
                <a:cs typeface="Caveat Brush"/>
                <a:sym typeface="Caveat Brush"/>
              </a:rPr>
              <a:t>Write the redox reaction that occurs when the solution is mixed. </a:t>
            </a:r>
            <a:endParaRPr sz="379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90">
                <a:latin typeface="Caveat Brush"/>
                <a:ea typeface="Caveat Brush"/>
                <a:cs typeface="Caveat Brush"/>
                <a:sym typeface="Caveat Brush"/>
              </a:rPr>
              <a:t>What were the products of this reaction? </a:t>
            </a:r>
            <a:endParaRPr sz="379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50025" y="18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20">
                <a:latin typeface="Gloria Hallelujah"/>
                <a:ea typeface="Gloria Hallelujah"/>
                <a:cs typeface="Gloria Hallelujah"/>
                <a:sym typeface="Gloria Hallelujah"/>
              </a:rPr>
              <a:t>The Titration</a:t>
            </a:r>
            <a:endParaRPr b="1" sz="362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50025" y="1233575"/>
            <a:ext cx="8520600" cy="37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tambang"/>
                <a:ea typeface="Battambang"/>
                <a:cs typeface="Battambang"/>
                <a:sym typeface="Battambang"/>
              </a:rPr>
              <a:t>20 cm</a:t>
            </a:r>
            <a:r>
              <a:rPr baseline="30000" lang="en" sz="2400">
                <a:latin typeface="Battambang"/>
                <a:ea typeface="Battambang"/>
                <a:cs typeface="Battambang"/>
                <a:sym typeface="Battambang"/>
              </a:rPr>
              <a:t>3</a:t>
            </a:r>
            <a:r>
              <a:rPr lang="en" sz="2400">
                <a:latin typeface="Battambang"/>
                <a:ea typeface="Battambang"/>
                <a:cs typeface="Battambang"/>
                <a:sym typeface="Battambang"/>
              </a:rPr>
              <a:t> of the sample was removed and placed in a 125 cm</a:t>
            </a:r>
            <a:r>
              <a:rPr baseline="30000" lang="en" sz="2400">
                <a:latin typeface="Battambang"/>
                <a:ea typeface="Battambang"/>
                <a:cs typeface="Battambang"/>
                <a:sym typeface="Battambang"/>
              </a:rPr>
              <a:t>3</a:t>
            </a:r>
            <a:r>
              <a:rPr lang="en" sz="2400">
                <a:latin typeface="Battambang"/>
                <a:ea typeface="Battambang"/>
                <a:cs typeface="Battambang"/>
                <a:sym typeface="Battambang"/>
              </a:rPr>
              <a:t> Erlenmeyer flask. This will be titrated with 0.1 mol dm</a:t>
            </a:r>
            <a:r>
              <a:rPr baseline="30000" lang="en" sz="2400">
                <a:latin typeface="Battambang"/>
                <a:ea typeface="Battambang"/>
                <a:cs typeface="Battambang"/>
                <a:sym typeface="Battambang"/>
              </a:rPr>
              <a:t>-3</a:t>
            </a:r>
            <a:r>
              <a:rPr lang="en" sz="2400">
                <a:latin typeface="Battambang"/>
                <a:ea typeface="Battambang"/>
                <a:cs typeface="Battambang"/>
                <a:sym typeface="Battambang"/>
              </a:rPr>
              <a:t> sodium thiosulfate. </a:t>
            </a:r>
            <a:endParaRPr sz="2400"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Write the redox reaction that occurs during the titration. 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51350" y="9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latin typeface="Gloria Hallelujah"/>
                <a:ea typeface="Gloria Hallelujah"/>
                <a:cs typeface="Gloria Hallelujah"/>
                <a:sym typeface="Gloria Hallelujah"/>
              </a:rPr>
              <a:t>The indicator</a:t>
            </a:r>
            <a:endParaRPr b="1" sz="322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672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ttambang"/>
                <a:ea typeface="Battambang"/>
                <a:cs typeface="Battambang"/>
                <a:sym typeface="Battambang"/>
              </a:rPr>
              <a:t>Often, redox titrations are their own indicators. </a:t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Battambang"/>
                <a:ea typeface="Battambang"/>
                <a:cs typeface="Battambang"/>
                <a:sym typeface="Battambang"/>
              </a:rPr>
              <a:t>However, in iodometric titrations, starch is often used near the endpoint. </a:t>
            </a:r>
            <a:endParaRPr>
              <a:latin typeface="Battambang"/>
              <a:ea typeface="Battambang"/>
              <a:cs typeface="Battambang"/>
              <a:sym typeface="Battambang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48" y="1562050"/>
            <a:ext cx="7517891" cy="358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358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720">
                <a:latin typeface="Gloria Hallelujah"/>
                <a:ea typeface="Gloria Hallelujah"/>
                <a:cs typeface="Gloria Hallelujah"/>
                <a:sym typeface="Gloria Hallelujah"/>
              </a:rPr>
              <a:t>Your Objective</a:t>
            </a:r>
            <a:endParaRPr b="1" sz="372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485500"/>
            <a:ext cx="40905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latin typeface="Chewy"/>
                <a:ea typeface="Chewy"/>
                <a:cs typeface="Chewy"/>
                <a:sym typeface="Chewy"/>
              </a:rPr>
              <a:t>Determine the concentration of hydrogen peroxide in the original solution. </a:t>
            </a:r>
            <a:endParaRPr sz="26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42" y="640975"/>
            <a:ext cx="4378450" cy="371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120">
                <a:latin typeface="Gloria Hallelujah"/>
                <a:ea typeface="Gloria Hallelujah"/>
                <a:cs typeface="Gloria Hallelujah"/>
                <a:sym typeface="Gloria Hallelujah"/>
              </a:rPr>
              <a:t>Group Contributions</a:t>
            </a:r>
            <a:endParaRPr b="1" sz="312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139700" y="89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{CF0ECD47-8C70-408A-8B69-592EFA8FAFA0}</a:tableStyleId>
              </a:tblPr>
              <a:tblGrid>
                <a:gridCol w="1754750"/>
                <a:gridCol w="3394575"/>
                <a:gridCol w="3715275"/>
              </a:tblGrid>
              <a:tr h="43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Number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Calculation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Result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 Titre of Na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(with absolute uncertainty)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11.50 ± 1.0 cm^3</a:t>
                      </a:r>
                      <a:endParaRPr baseline="30000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Moles Na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 reach end-point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0.00115 mol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Moles H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titrated flask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0.0364 mol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Moles H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original sample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0.182 mol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Concentration H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original sample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 mol dm^-3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Grams H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original sample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0.15 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(w/v) H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r>
                        <a:rPr baseline="-25000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aseline="-25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