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b0b3619071_0_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b0b3619071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2b0b3619071_0_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2b0b3619071_0_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2b0b3619071_0_5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2b0b3619071_0_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2b0b3619071_0_7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2b0b3619071_0_7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2b0b3619071_0_10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2b0b3619071_0_10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5.png"/><Relationship Id="rId4" Type="http://schemas.openxmlformats.org/officeDocument/2006/relationships/image" Target="../media/image9.png"/><Relationship Id="rId5" Type="http://schemas.openxmlformats.org/officeDocument/2006/relationships/image" Target="../media/image18.png"/><Relationship Id="rId6" Type="http://schemas.openxmlformats.org/officeDocument/2006/relationships/image" Target="../media/image13.png"/><Relationship Id="rId7" Type="http://schemas.openxmlformats.org/officeDocument/2006/relationships/image" Target="../media/image16.png"/><Relationship Id="rId8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7.png"/><Relationship Id="rId4" Type="http://schemas.openxmlformats.org/officeDocument/2006/relationships/image" Target="../media/image3.png"/><Relationship Id="rId5" Type="http://schemas.openxmlformats.org/officeDocument/2006/relationships/image" Target="../media/image6.png"/><Relationship Id="rId6" Type="http://schemas.openxmlformats.org/officeDocument/2006/relationships/image" Target="../media/image10.png"/><Relationship Id="rId7" Type="http://schemas.openxmlformats.org/officeDocument/2006/relationships/image" Target="../media/image1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3.png"/><Relationship Id="rId4" Type="http://schemas.openxmlformats.org/officeDocument/2006/relationships/image" Target="../media/image12.png"/><Relationship Id="rId5" Type="http://schemas.openxmlformats.org/officeDocument/2006/relationships/image" Target="../media/image5.png"/><Relationship Id="rId6" Type="http://schemas.openxmlformats.org/officeDocument/2006/relationships/image" Target="../media/image2.png"/><Relationship Id="rId7" Type="http://schemas.openxmlformats.org/officeDocument/2006/relationships/image" Target="../media/image14.png"/><Relationship Id="rId8" Type="http://schemas.openxmlformats.org/officeDocument/2006/relationships/image" Target="../media/image19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0.png"/><Relationship Id="rId4" Type="http://schemas.openxmlformats.org/officeDocument/2006/relationships/image" Target="../media/image8.png"/><Relationship Id="rId5" Type="http://schemas.openxmlformats.org/officeDocument/2006/relationships/image" Target="../media/image4.png"/><Relationship Id="rId6" Type="http://schemas.openxmlformats.org/officeDocument/2006/relationships/image" Target="../media/image17.png"/><Relationship Id="rId7" Type="http://schemas.openxmlformats.org/officeDocument/2006/relationships/image" Target="../media/image2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1.png"/><Relationship Id="rId4" Type="http://schemas.openxmlformats.org/officeDocument/2006/relationships/image" Target="../media/image25.png"/><Relationship Id="rId5" Type="http://schemas.openxmlformats.org/officeDocument/2006/relationships/image" Target="../media/image22.png"/><Relationship Id="rId6" Type="http://schemas.openxmlformats.org/officeDocument/2006/relationships/image" Target="../media/image26.png"/><Relationship Id="rId7" Type="http://schemas.openxmlformats.org/officeDocument/2006/relationships/image" Target="../media/image28.png"/><Relationship Id="rId8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36300" y="107500"/>
            <a:ext cx="4940700" cy="24642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55" name="Google Shape;55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7025" y="793175"/>
            <a:ext cx="4286250" cy="1581150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1958650" y="138700"/>
            <a:ext cx="1108500" cy="67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2"/>
                </a:solidFill>
              </a:rPr>
              <a:t>C</a:t>
            </a:r>
            <a:r>
              <a:rPr b="1" baseline="-25000" lang="en" sz="2000">
                <a:solidFill>
                  <a:schemeClr val="dk2"/>
                </a:solidFill>
              </a:rPr>
              <a:t>3</a:t>
            </a:r>
            <a:r>
              <a:rPr b="1" lang="en" sz="2000">
                <a:solidFill>
                  <a:schemeClr val="dk2"/>
                </a:solidFill>
              </a:rPr>
              <a:t>H</a:t>
            </a:r>
            <a:r>
              <a:rPr b="1" baseline="-25000" lang="en" sz="2000">
                <a:solidFill>
                  <a:schemeClr val="dk2"/>
                </a:solidFill>
              </a:rPr>
              <a:t>7</a:t>
            </a:r>
            <a:r>
              <a:rPr b="1" lang="en" sz="2000">
                <a:solidFill>
                  <a:schemeClr val="dk2"/>
                </a:solidFill>
              </a:rPr>
              <a:t>Br</a:t>
            </a:r>
            <a:endParaRPr b="1" sz="2000">
              <a:solidFill>
                <a:schemeClr val="dk2"/>
              </a:solidFill>
            </a:endParaRPr>
          </a:p>
        </p:txBody>
      </p:sp>
      <p:sp>
        <p:nvSpPr>
          <p:cNvPr id="57" name="Google Shape;57;p13"/>
          <p:cNvSpPr/>
          <p:nvPr/>
        </p:nvSpPr>
        <p:spPr>
          <a:xfrm>
            <a:off x="5046375" y="86725"/>
            <a:ext cx="4066200" cy="24642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13"/>
          <p:cNvSpPr txBox="1"/>
          <p:nvPr/>
        </p:nvSpPr>
        <p:spPr>
          <a:xfrm>
            <a:off x="6329800" y="128175"/>
            <a:ext cx="1551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2"/>
                </a:solidFill>
              </a:rPr>
              <a:t>C</a:t>
            </a:r>
            <a:r>
              <a:rPr b="1" baseline="-25000" lang="en" sz="2000">
                <a:solidFill>
                  <a:schemeClr val="dk2"/>
                </a:solidFill>
              </a:rPr>
              <a:t>2</a:t>
            </a:r>
            <a:r>
              <a:rPr b="1" lang="en" sz="2000">
                <a:solidFill>
                  <a:schemeClr val="dk2"/>
                </a:solidFill>
              </a:rPr>
              <a:t>H</a:t>
            </a:r>
            <a:r>
              <a:rPr b="1" baseline="-25000" lang="en" sz="2000">
                <a:solidFill>
                  <a:schemeClr val="dk2"/>
                </a:solidFill>
              </a:rPr>
              <a:t>5</a:t>
            </a:r>
            <a:r>
              <a:rPr b="1" lang="en" sz="2000">
                <a:solidFill>
                  <a:schemeClr val="dk2"/>
                </a:solidFill>
              </a:rPr>
              <a:t>CHO</a:t>
            </a:r>
            <a:endParaRPr b="1" sz="2000">
              <a:solidFill>
                <a:schemeClr val="dk2"/>
              </a:solidFill>
            </a:endParaRPr>
          </a:p>
        </p:txBody>
      </p:sp>
      <p:pic>
        <p:nvPicPr>
          <p:cNvPr id="59" name="Google Shape;59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165600" y="774975"/>
            <a:ext cx="3887475" cy="1358725"/>
          </a:xfrm>
          <a:prstGeom prst="rect">
            <a:avLst/>
          </a:prstGeom>
          <a:noFill/>
          <a:ln>
            <a:noFill/>
          </a:ln>
        </p:spPr>
      </p:pic>
      <p:sp>
        <p:nvSpPr>
          <p:cNvPr id="60" name="Google Shape;60;p13"/>
          <p:cNvSpPr/>
          <p:nvPr/>
        </p:nvSpPr>
        <p:spPr>
          <a:xfrm>
            <a:off x="48475" y="2791825"/>
            <a:ext cx="9079800" cy="2286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13"/>
          <p:cNvSpPr txBox="1"/>
          <p:nvPr/>
        </p:nvSpPr>
        <p:spPr>
          <a:xfrm>
            <a:off x="3714700" y="2788400"/>
            <a:ext cx="303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2"/>
                </a:solidFill>
              </a:rPr>
              <a:t>C</a:t>
            </a:r>
            <a:r>
              <a:rPr b="1" baseline="-25000" lang="en" sz="2000">
                <a:solidFill>
                  <a:schemeClr val="dk2"/>
                </a:solidFill>
              </a:rPr>
              <a:t>5</a:t>
            </a:r>
            <a:r>
              <a:rPr b="1" lang="en" sz="2000">
                <a:solidFill>
                  <a:schemeClr val="dk2"/>
                </a:solidFill>
              </a:rPr>
              <a:t>H</a:t>
            </a:r>
            <a:r>
              <a:rPr b="1" baseline="-25000" lang="en" sz="2000">
                <a:solidFill>
                  <a:schemeClr val="dk2"/>
                </a:solidFill>
              </a:rPr>
              <a:t>9</a:t>
            </a:r>
            <a:r>
              <a:rPr b="1" lang="en" sz="2000">
                <a:solidFill>
                  <a:schemeClr val="dk2"/>
                </a:solidFill>
              </a:rPr>
              <a:t>NO</a:t>
            </a:r>
            <a:endParaRPr b="1" sz="2000">
              <a:solidFill>
                <a:schemeClr val="dk2"/>
              </a:solidFill>
            </a:endParaRPr>
          </a:p>
        </p:txBody>
      </p:sp>
      <p:pic>
        <p:nvPicPr>
          <p:cNvPr id="62" name="Google Shape;62;p13"/>
          <p:cNvPicPr preferRelativeResize="0"/>
          <p:nvPr/>
        </p:nvPicPr>
        <p:blipFill rotWithShape="1">
          <a:blip r:embed="rId5">
            <a:alphaModFix/>
          </a:blip>
          <a:srcRect b="28504" l="0" r="0" t="24952"/>
          <a:stretch/>
        </p:blipFill>
        <p:spPr>
          <a:xfrm>
            <a:off x="48475" y="3380650"/>
            <a:ext cx="2306850" cy="1073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Google Shape;63;p13"/>
          <p:cNvPicPr preferRelativeResize="0"/>
          <p:nvPr/>
        </p:nvPicPr>
        <p:blipFill rotWithShape="1">
          <a:blip r:embed="rId6">
            <a:alphaModFix/>
          </a:blip>
          <a:srcRect b="21234" l="0" r="0" t="16950"/>
          <a:stretch/>
        </p:blipFill>
        <p:spPr>
          <a:xfrm>
            <a:off x="2741350" y="3276750"/>
            <a:ext cx="2040150" cy="1261175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13"/>
          <p:cNvSpPr txBox="1"/>
          <p:nvPr/>
        </p:nvSpPr>
        <p:spPr>
          <a:xfrm>
            <a:off x="2824550" y="4540950"/>
            <a:ext cx="2563200" cy="32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2"/>
                </a:solidFill>
              </a:rPr>
              <a:t>3-ethoxypropionitrile</a:t>
            </a:r>
            <a:endParaRPr sz="1500">
              <a:solidFill>
                <a:schemeClr val="dk2"/>
              </a:solidFill>
            </a:endParaRPr>
          </a:p>
        </p:txBody>
      </p:sp>
      <p:sp>
        <p:nvSpPr>
          <p:cNvPr id="65" name="Google Shape;65;p13"/>
          <p:cNvSpPr txBox="1"/>
          <p:nvPr/>
        </p:nvSpPr>
        <p:spPr>
          <a:xfrm>
            <a:off x="-17325" y="4440575"/>
            <a:ext cx="2750100" cy="32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2"/>
                </a:solidFill>
              </a:rPr>
              <a:t>5-hydroxy-pentanenitrile</a:t>
            </a:r>
            <a:endParaRPr sz="1500">
              <a:solidFill>
                <a:schemeClr val="dk2"/>
              </a:solidFill>
            </a:endParaRPr>
          </a:p>
        </p:txBody>
      </p:sp>
      <p:pic>
        <p:nvPicPr>
          <p:cNvPr id="66" name="Google Shape;66;p13"/>
          <p:cNvPicPr preferRelativeResize="0"/>
          <p:nvPr/>
        </p:nvPicPr>
        <p:blipFill rotWithShape="1">
          <a:blip r:embed="rId7">
            <a:alphaModFix/>
          </a:blip>
          <a:srcRect b="9311" l="10367" r="7679" t="13223"/>
          <a:stretch/>
        </p:blipFill>
        <p:spPr>
          <a:xfrm>
            <a:off x="5046375" y="2930375"/>
            <a:ext cx="1886975" cy="1783775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13"/>
          <p:cNvSpPr txBox="1"/>
          <p:nvPr/>
        </p:nvSpPr>
        <p:spPr>
          <a:xfrm>
            <a:off x="4977125" y="4592900"/>
            <a:ext cx="2563200" cy="32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2"/>
                </a:solidFill>
              </a:rPr>
              <a:t>N-ethyl-propanamide</a:t>
            </a:r>
            <a:endParaRPr sz="1500">
              <a:solidFill>
                <a:schemeClr val="dk2"/>
              </a:solidFill>
            </a:endParaRPr>
          </a:p>
        </p:txBody>
      </p:sp>
      <p:pic>
        <p:nvPicPr>
          <p:cNvPr id="68" name="Google Shape;68;p13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7406700" y="2839450"/>
            <a:ext cx="1701525" cy="1701525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13"/>
          <p:cNvSpPr txBox="1"/>
          <p:nvPr/>
        </p:nvSpPr>
        <p:spPr>
          <a:xfrm>
            <a:off x="6973750" y="4540925"/>
            <a:ext cx="2750100" cy="32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2"/>
                </a:solidFill>
              </a:rPr>
              <a:t>2</a:t>
            </a:r>
            <a:r>
              <a:rPr lang="en" sz="1500">
                <a:solidFill>
                  <a:schemeClr val="dk2"/>
                </a:solidFill>
              </a:rPr>
              <a:t>-hydroxy-pentanenitrile</a:t>
            </a:r>
            <a:endParaRPr sz="15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4"/>
          <p:cNvSpPr/>
          <p:nvPr/>
        </p:nvSpPr>
        <p:spPr>
          <a:xfrm>
            <a:off x="88275" y="107500"/>
            <a:ext cx="4797300" cy="270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" name="Google Shape;75;p14"/>
          <p:cNvSpPr txBox="1"/>
          <p:nvPr/>
        </p:nvSpPr>
        <p:spPr>
          <a:xfrm>
            <a:off x="1851250" y="164525"/>
            <a:ext cx="13698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2"/>
                </a:solidFill>
              </a:rPr>
              <a:t>C</a:t>
            </a:r>
            <a:r>
              <a:rPr b="1" baseline="-25000" lang="en" sz="2000">
                <a:solidFill>
                  <a:schemeClr val="dk2"/>
                </a:solidFill>
              </a:rPr>
              <a:t>3</a:t>
            </a:r>
            <a:r>
              <a:rPr b="1" lang="en" sz="2000">
                <a:solidFill>
                  <a:schemeClr val="dk2"/>
                </a:solidFill>
              </a:rPr>
              <a:t>H</a:t>
            </a:r>
            <a:r>
              <a:rPr b="1" baseline="-25000" lang="en" sz="2000">
                <a:solidFill>
                  <a:schemeClr val="dk2"/>
                </a:solidFill>
              </a:rPr>
              <a:t>7</a:t>
            </a:r>
            <a:r>
              <a:rPr b="1" lang="en" sz="2000">
                <a:solidFill>
                  <a:schemeClr val="dk2"/>
                </a:solidFill>
              </a:rPr>
              <a:t>OH</a:t>
            </a:r>
            <a:endParaRPr b="1" sz="2000">
              <a:solidFill>
                <a:schemeClr val="dk2"/>
              </a:solidFill>
            </a:endParaRPr>
          </a:p>
        </p:txBody>
      </p:sp>
      <p:pic>
        <p:nvPicPr>
          <p:cNvPr id="76" name="Google Shape;76;p14"/>
          <p:cNvPicPr preferRelativeResize="0"/>
          <p:nvPr/>
        </p:nvPicPr>
        <p:blipFill rotWithShape="1">
          <a:blip r:embed="rId3">
            <a:alphaModFix/>
          </a:blip>
          <a:srcRect b="24311" l="6821" r="0" t="0"/>
          <a:stretch/>
        </p:blipFill>
        <p:spPr>
          <a:xfrm>
            <a:off x="209500" y="784525"/>
            <a:ext cx="2199400" cy="1418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7" name="Google Shape;77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557775" y="862425"/>
            <a:ext cx="2089950" cy="12539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4"/>
          <p:cNvSpPr/>
          <p:nvPr/>
        </p:nvSpPr>
        <p:spPr>
          <a:xfrm>
            <a:off x="4985825" y="86725"/>
            <a:ext cx="4177200" cy="33459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14"/>
          <p:cNvSpPr txBox="1"/>
          <p:nvPr/>
        </p:nvSpPr>
        <p:spPr>
          <a:xfrm>
            <a:off x="554200" y="2293125"/>
            <a:ext cx="1369800" cy="32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2"/>
                </a:solidFill>
              </a:rPr>
              <a:t>1-propanol</a:t>
            </a:r>
            <a:endParaRPr sz="1500">
              <a:solidFill>
                <a:schemeClr val="dk2"/>
              </a:solidFill>
            </a:endParaRPr>
          </a:p>
        </p:txBody>
      </p:sp>
      <p:sp>
        <p:nvSpPr>
          <p:cNvPr id="80" name="Google Shape;80;p14"/>
          <p:cNvSpPr txBox="1"/>
          <p:nvPr/>
        </p:nvSpPr>
        <p:spPr>
          <a:xfrm>
            <a:off x="2975325" y="2289650"/>
            <a:ext cx="1369800" cy="32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2"/>
                </a:solidFill>
              </a:rPr>
              <a:t>2</a:t>
            </a:r>
            <a:r>
              <a:rPr lang="en" sz="1500">
                <a:solidFill>
                  <a:schemeClr val="dk2"/>
                </a:solidFill>
              </a:rPr>
              <a:t>-propanol</a:t>
            </a:r>
            <a:endParaRPr sz="1500">
              <a:solidFill>
                <a:schemeClr val="dk2"/>
              </a:solidFill>
            </a:endParaRPr>
          </a:p>
        </p:txBody>
      </p:sp>
      <p:sp>
        <p:nvSpPr>
          <p:cNvPr id="81" name="Google Shape;81;p14"/>
          <p:cNvSpPr txBox="1"/>
          <p:nvPr/>
        </p:nvSpPr>
        <p:spPr>
          <a:xfrm>
            <a:off x="6752200" y="181825"/>
            <a:ext cx="9594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2"/>
                </a:solidFill>
              </a:rPr>
              <a:t>C</a:t>
            </a:r>
            <a:r>
              <a:rPr b="1" baseline="-25000" lang="en" sz="2000">
                <a:solidFill>
                  <a:schemeClr val="dk2"/>
                </a:solidFill>
              </a:rPr>
              <a:t>7</a:t>
            </a:r>
            <a:r>
              <a:rPr b="1" lang="en" sz="2000">
                <a:solidFill>
                  <a:schemeClr val="dk2"/>
                </a:solidFill>
              </a:rPr>
              <a:t>H</a:t>
            </a:r>
            <a:r>
              <a:rPr b="1" baseline="-25000" lang="en" sz="2000">
                <a:solidFill>
                  <a:schemeClr val="dk2"/>
                </a:solidFill>
              </a:rPr>
              <a:t>16</a:t>
            </a:r>
            <a:endParaRPr b="1" baseline="-25000" sz="2000">
              <a:solidFill>
                <a:schemeClr val="dk2"/>
              </a:solidFill>
            </a:endParaRPr>
          </a:p>
        </p:txBody>
      </p:sp>
      <p:pic>
        <p:nvPicPr>
          <p:cNvPr id="82" name="Google Shape;82;p14"/>
          <p:cNvPicPr preferRelativeResize="0"/>
          <p:nvPr/>
        </p:nvPicPr>
        <p:blipFill rotWithShape="1">
          <a:blip r:embed="rId5">
            <a:alphaModFix/>
          </a:blip>
          <a:srcRect b="0" l="0" r="1235" t="3957"/>
          <a:stretch/>
        </p:blipFill>
        <p:spPr>
          <a:xfrm>
            <a:off x="5034475" y="782900"/>
            <a:ext cx="4093875" cy="2609675"/>
          </a:xfrm>
          <a:prstGeom prst="rect">
            <a:avLst/>
          </a:prstGeom>
          <a:noFill/>
          <a:ln>
            <a:noFill/>
          </a:ln>
        </p:spPr>
      </p:pic>
      <p:sp>
        <p:nvSpPr>
          <p:cNvPr id="83" name="Google Shape;83;p14"/>
          <p:cNvSpPr/>
          <p:nvPr/>
        </p:nvSpPr>
        <p:spPr>
          <a:xfrm>
            <a:off x="105575" y="2995850"/>
            <a:ext cx="4779900" cy="20958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p14"/>
          <p:cNvSpPr txBox="1"/>
          <p:nvPr/>
        </p:nvSpPr>
        <p:spPr>
          <a:xfrm>
            <a:off x="1785375" y="2995850"/>
            <a:ext cx="303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2"/>
                </a:solidFill>
              </a:rPr>
              <a:t>CH</a:t>
            </a:r>
            <a:r>
              <a:rPr b="1" baseline="-25000" lang="en" sz="2000">
                <a:solidFill>
                  <a:schemeClr val="dk2"/>
                </a:solidFill>
              </a:rPr>
              <a:t>3</a:t>
            </a:r>
            <a:r>
              <a:rPr b="1" lang="en" sz="2000">
                <a:solidFill>
                  <a:schemeClr val="dk2"/>
                </a:solidFill>
              </a:rPr>
              <a:t>CH</a:t>
            </a:r>
            <a:r>
              <a:rPr b="1" baseline="-25000" lang="en" sz="2000">
                <a:solidFill>
                  <a:schemeClr val="dk2"/>
                </a:solidFill>
              </a:rPr>
              <a:t>2</a:t>
            </a:r>
            <a:r>
              <a:rPr b="1" lang="en" sz="2000">
                <a:solidFill>
                  <a:schemeClr val="dk2"/>
                </a:solidFill>
              </a:rPr>
              <a:t>OH</a:t>
            </a:r>
            <a:endParaRPr b="1" sz="2000">
              <a:solidFill>
                <a:schemeClr val="dk2"/>
              </a:solidFill>
            </a:endParaRPr>
          </a:p>
        </p:txBody>
      </p:sp>
      <p:pic>
        <p:nvPicPr>
          <p:cNvPr id="85" name="Google Shape;85;p14"/>
          <p:cNvPicPr preferRelativeResize="0"/>
          <p:nvPr/>
        </p:nvPicPr>
        <p:blipFill rotWithShape="1">
          <a:blip r:embed="rId6">
            <a:alphaModFix/>
          </a:blip>
          <a:srcRect b="29153" l="0" r="0" t="32462"/>
          <a:stretch/>
        </p:blipFill>
        <p:spPr>
          <a:xfrm>
            <a:off x="264975" y="3796250"/>
            <a:ext cx="2161250" cy="829576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4"/>
          <p:cNvSpPr txBox="1"/>
          <p:nvPr/>
        </p:nvSpPr>
        <p:spPr>
          <a:xfrm>
            <a:off x="660700" y="4585375"/>
            <a:ext cx="1369800" cy="32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2"/>
                </a:solidFill>
              </a:rPr>
              <a:t>1-ethanol</a:t>
            </a:r>
            <a:endParaRPr sz="1500">
              <a:solidFill>
                <a:schemeClr val="dk2"/>
              </a:solidFill>
            </a:endParaRPr>
          </a:p>
        </p:txBody>
      </p:sp>
      <p:pic>
        <p:nvPicPr>
          <p:cNvPr id="87" name="Google Shape;87;p14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2798600" y="3773700"/>
            <a:ext cx="1913626" cy="668275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4"/>
          <p:cNvSpPr txBox="1"/>
          <p:nvPr/>
        </p:nvSpPr>
        <p:spPr>
          <a:xfrm>
            <a:off x="3034175" y="4529950"/>
            <a:ext cx="1913700" cy="32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2"/>
                </a:solidFill>
              </a:rPr>
              <a:t>methoxymethane</a:t>
            </a:r>
            <a:endParaRPr sz="15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5"/>
          <p:cNvSpPr/>
          <p:nvPr/>
        </p:nvSpPr>
        <p:spPr>
          <a:xfrm>
            <a:off x="257950" y="86725"/>
            <a:ext cx="6203400" cy="38826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15"/>
          <p:cNvSpPr txBox="1"/>
          <p:nvPr/>
        </p:nvSpPr>
        <p:spPr>
          <a:xfrm>
            <a:off x="2590225" y="142100"/>
            <a:ext cx="17853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2"/>
                </a:solidFill>
              </a:rPr>
              <a:t>C</a:t>
            </a:r>
            <a:r>
              <a:rPr b="1" baseline="-25000" lang="en" sz="2000">
                <a:solidFill>
                  <a:schemeClr val="dk2"/>
                </a:solidFill>
              </a:rPr>
              <a:t>4</a:t>
            </a:r>
            <a:r>
              <a:rPr b="1" lang="en" sz="2000">
                <a:solidFill>
                  <a:schemeClr val="dk2"/>
                </a:solidFill>
              </a:rPr>
              <a:t>H</a:t>
            </a:r>
            <a:r>
              <a:rPr b="1" baseline="-25000" lang="en" sz="2000">
                <a:solidFill>
                  <a:schemeClr val="dk2"/>
                </a:solidFill>
              </a:rPr>
              <a:t>8</a:t>
            </a:r>
            <a:r>
              <a:rPr b="1" lang="en" sz="2000">
                <a:solidFill>
                  <a:schemeClr val="dk2"/>
                </a:solidFill>
              </a:rPr>
              <a:t>Cl</a:t>
            </a:r>
            <a:r>
              <a:rPr b="1" baseline="-25000" lang="en" sz="2000">
                <a:solidFill>
                  <a:schemeClr val="dk2"/>
                </a:solidFill>
              </a:rPr>
              <a:t>2</a:t>
            </a:r>
            <a:endParaRPr b="1" baseline="-25000" sz="2000">
              <a:solidFill>
                <a:schemeClr val="dk2"/>
              </a:solidFill>
            </a:endParaRPr>
          </a:p>
        </p:txBody>
      </p:sp>
      <p:pic>
        <p:nvPicPr>
          <p:cNvPr id="95" name="Google Shape;95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4675" y="2407575"/>
            <a:ext cx="1063375" cy="1063375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15"/>
          <p:cNvSpPr txBox="1"/>
          <p:nvPr/>
        </p:nvSpPr>
        <p:spPr>
          <a:xfrm>
            <a:off x="280650" y="3436400"/>
            <a:ext cx="1785300" cy="32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2"/>
                </a:solidFill>
              </a:rPr>
              <a:t>2,3-dichlorobutane</a:t>
            </a:r>
            <a:endParaRPr sz="1500">
              <a:solidFill>
                <a:schemeClr val="dk2"/>
              </a:solidFill>
            </a:endParaRPr>
          </a:p>
        </p:txBody>
      </p:sp>
      <p:pic>
        <p:nvPicPr>
          <p:cNvPr id="97" name="Google Shape;97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232175" y="689350"/>
            <a:ext cx="1375075" cy="1375075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5"/>
          <p:cNvSpPr txBox="1"/>
          <p:nvPr/>
        </p:nvSpPr>
        <p:spPr>
          <a:xfrm>
            <a:off x="2257500" y="1925900"/>
            <a:ext cx="1785300" cy="32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2"/>
                </a:solidFill>
              </a:rPr>
              <a:t>1,4-dichlorobutane</a:t>
            </a:r>
            <a:endParaRPr sz="1500">
              <a:solidFill>
                <a:schemeClr val="dk2"/>
              </a:solidFill>
            </a:endParaRPr>
          </a:p>
        </p:txBody>
      </p:sp>
      <p:pic>
        <p:nvPicPr>
          <p:cNvPr id="99" name="Google Shape;99;p15"/>
          <p:cNvPicPr preferRelativeResize="0"/>
          <p:nvPr/>
        </p:nvPicPr>
        <p:blipFill rotWithShape="1">
          <a:blip r:embed="rId5">
            <a:alphaModFix/>
          </a:blip>
          <a:srcRect b="17601" l="0" r="0" t="0"/>
          <a:stretch/>
        </p:blipFill>
        <p:spPr>
          <a:xfrm>
            <a:off x="2248800" y="2329300"/>
            <a:ext cx="1357800" cy="1118825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15"/>
          <p:cNvSpPr txBox="1"/>
          <p:nvPr/>
        </p:nvSpPr>
        <p:spPr>
          <a:xfrm>
            <a:off x="2381325" y="3430800"/>
            <a:ext cx="1785300" cy="32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2"/>
                </a:solidFill>
              </a:rPr>
              <a:t>1,2-dichlorobutane</a:t>
            </a:r>
            <a:endParaRPr sz="1500">
              <a:solidFill>
                <a:schemeClr val="dk2"/>
              </a:solidFill>
            </a:endParaRPr>
          </a:p>
        </p:txBody>
      </p:sp>
      <p:pic>
        <p:nvPicPr>
          <p:cNvPr id="101" name="Google Shape;101;p15"/>
          <p:cNvPicPr preferRelativeResize="0"/>
          <p:nvPr/>
        </p:nvPicPr>
        <p:blipFill rotWithShape="1">
          <a:blip r:embed="rId6">
            <a:alphaModFix/>
          </a:blip>
          <a:srcRect b="26354" l="0" r="0" t="21199"/>
          <a:stretch/>
        </p:blipFill>
        <p:spPr>
          <a:xfrm>
            <a:off x="4073225" y="864875"/>
            <a:ext cx="1955175" cy="1025450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Google Shape;102;p15"/>
          <p:cNvSpPr txBox="1"/>
          <p:nvPr/>
        </p:nvSpPr>
        <p:spPr>
          <a:xfrm>
            <a:off x="4205825" y="1908675"/>
            <a:ext cx="1785300" cy="32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2"/>
                </a:solidFill>
              </a:rPr>
              <a:t>2,2-dichlorobutane</a:t>
            </a:r>
            <a:endParaRPr sz="1500">
              <a:solidFill>
                <a:schemeClr val="dk2"/>
              </a:solidFill>
            </a:endParaRPr>
          </a:p>
        </p:txBody>
      </p:sp>
      <p:sp>
        <p:nvSpPr>
          <p:cNvPr id="103" name="Google Shape;103;p15"/>
          <p:cNvSpPr txBox="1"/>
          <p:nvPr/>
        </p:nvSpPr>
        <p:spPr>
          <a:xfrm>
            <a:off x="4375525" y="3450000"/>
            <a:ext cx="1785300" cy="32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2"/>
                </a:solidFill>
              </a:rPr>
              <a:t>1,3-dichlorobutane</a:t>
            </a:r>
            <a:endParaRPr sz="1500">
              <a:solidFill>
                <a:schemeClr val="dk2"/>
              </a:solidFill>
            </a:endParaRPr>
          </a:p>
        </p:txBody>
      </p:sp>
      <p:pic>
        <p:nvPicPr>
          <p:cNvPr id="104" name="Google Shape;104;p15"/>
          <p:cNvPicPr preferRelativeResize="0"/>
          <p:nvPr/>
        </p:nvPicPr>
        <p:blipFill rotWithShape="1">
          <a:blip r:embed="rId7">
            <a:alphaModFix/>
          </a:blip>
          <a:srcRect b="13824" l="0" r="0" t="17400"/>
          <a:stretch/>
        </p:blipFill>
        <p:spPr>
          <a:xfrm>
            <a:off x="4240550" y="2254975"/>
            <a:ext cx="1857100" cy="1277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15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461525" y="578625"/>
            <a:ext cx="1455725" cy="1455725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15"/>
          <p:cNvSpPr txBox="1"/>
          <p:nvPr/>
        </p:nvSpPr>
        <p:spPr>
          <a:xfrm>
            <a:off x="366350" y="1778725"/>
            <a:ext cx="1785300" cy="32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2"/>
                </a:solidFill>
              </a:rPr>
              <a:t>1,1-dichlorobutane</a:t>
            </a:r>
            <a:endParaRPr sz="15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6"/>
          <p:cNvSpPr/>
          <p:nvPr/>
        </p:nvSpPr>
        <p:spPr>
          <a:xfrm>
            <a:off x="50150" y="104050"/>
            <a:ext cx="6896100" cy="39693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16"/>
          <p:cNvSpPr txBox="1"/>
          <p:nvPr/>
        </p:nvSpPr>
        <p:spPr>
          <a:xfrm>
            <a:off x="2453925" y="155675"/>
            <a:ext cx="303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2"/>
                </a:solidFill>
              </a:rPr>
              <a:t>(CH</a:t>
            </a:r>
            <a:r>
              <a:rPr b="1" baseline="-25000" lang="en" sz="2000">
                <a:solidFill>
                  <a:schemeClr val="dk2"/>
                </a:solidFill>
              </a:rPr>
              <a:t>3</a:t>
            </a:r>
            <a:r>
              <a:rPr b="1" lang="en" sz="2000">
                <a:solidFill>
                  <a:schemeClr val="dk2"/>
                </a:solidFill>
              </a:rPr>
              <a:t>)</a:t>
            </a:r>
            <a:r>
              <a:rPr b="1" baseline="-25000" lang="en" sz="2000">
                <a:solidFill>
                  <a:schemeClr val="dk2"/>
                </a:solidFill>
              </a:rPr>
              <a:t>2</a:t>
            </a:r>
            <a:r>
              <a:rPr b="1" lang="en" sz="2000">
                <a:solidFill>
                  <a:schemeClr val="dk2"/>
                </a:solidFill>
              </a:rPr>
              <a:t>CHCH(CH</a:t>
            </a:r>
            <a:r>
              <a:rPr b="1" baseline="-25000" lang="en" sz="2000">
                <a:solidFill>
                  <a:schemeClr val="dk2"/>
                </a:solidFill>
              </a:rPr>
              <a:t>3</a:t>
            </a:r>
            <a:r>
              <a:rPr b="1" lang="en" sz="2000">
                <a:solidFill>
                  <a:schemeClr val="dk2"/>
                </a:solidFill>
              </a:rPr>
              <a:t>)</a:t>
            </a:r>
            <a:r>
              <a:rPr b="1" baseline="-25000" lang="en" sz="2000">
                <a:solidFill>
                  <a:schemeClr val="dk2"/>
                </a:solidFill>
              </a:rPr>
              <a:t>2</a:t>
            </a:r>
            <a:endParaRPr b="1" baseline="-25000" sz="2000">
              <a:solidFill>
                <a:schemeClr val="dk2"/>
              </a:solidFill>
            </a:endParaRPr>
          </a:p>
        </p:txBody>
      </p:sp>
      <p:pic>
        <p:nvPicPr>
          <p:cNvPr id="113" name="Google Shape;113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33625" y="887475"/>
            <a:ext cx="1586450" cy="1015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" name="Google Shape;114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071250" y="852100"/>
            <a:ext cx="2554376" cy="1008975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p16"/>
          <p:cNvSpPr txBox="1"/>
          <p:nvPr/>
        </p:nvSpPr>
        <p:spPr>
          <a:xfrm>
            <a:off x="2888663" y="1866450"/>
            <a:ext cx="1369800" cy="32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2"/>
                </a:solidFill>
              </a:rPr>
              <a:t>hexane</a:t>
            </a:r>
            <a:endParaRPr sz="1500">
              <a:solidFill>
                <a:schemeClr val="dk2"/>
              </a:solidFill>
            </a:endParaRPr>
          </a:p>
        </p:txBody>
      </p:sp>
      <p:pic>
        <p:nvPicPr>
          <p:cNvPr id="116" name="Google Shape;116;p1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703625" y="875023"/>
            <a:ext cx="1650826" cy="652575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16"/>
          <p:cNvSpPr txBox="1"/>
          <p:nvPr/>
        </p:nvSpPr>
        <p:spPr>
          <a:xfrm>
            <a:off x="5001400" y="1849125"/>
            <a:ext cx="1650900" cy="32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2"/>
                </a:solidFill>
              </a:rPr>
              <a:t>2-methylpentane</a:t>
            </a:r>
            <a:endParaRPr sz="1500">
              <a:solidFill>
                <a:schemeClr val="dk2"/>
              </a:solidFill>
            </a:endParaRPr>
          </a:p>
        </p:txBody>
      </p:sp>
      <p:pic>
        <p:nvPicPr>
          <p:cNvPr id="118" name="Google Shape;118;p16"/>
          <p:cNvPicPr preferRelativeResize="0"/>
          <p:nvPr/>
        </p:nvPicPr>
        <p:blipFill rotWithShape="1">
          <a:blip r:embed="rId6">
            <a:alphaModFix/>
          </a:blip>
          <a:srcRect b="20179" l="0" r="0" t="25606"/>
          <a:stretch/>
        </p:blipFill>
        <p:spPr>
          <a:xfrm>
            <a:off x="2105900" y="2497425"/>
            <a:ext cx="1895750" cy="883250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Google Shape;119;p16"/>
          <p:cNvSpPr txBox="1"/>
          <p:nvPr/>
        </p:nvSpPr>
        <p:spPr>
          <a:xfrm>
            <a:off x="2228325" y="3519150"/>
            <a:ext cx="1650900" cy="32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2"/>
                </a:solidFill>
              </a:rPr>
              <a:t>3-methylpentane</a:t>
            </a:r>
            <a:endParaRPr sz="1500">
              <a:solidFill>
                <a:schemeClr val="dk2"/>
              </a:solidFill>
            </a:endParaRPr>
          </a:p>
        </p:txBody>
      </p:sp>
      <p:pic>
        <p:nvPicPr>
          <p:cNvPr id="120" name="Google Shape;120;p16"/>
          <p:cNvPicPr preferRelativeResize="0"/>
          <p:nvPr/>
        </p:nvPicPr>
        <p:blipFill rotWithShape="1">
          <a:blip r:embed="rId7">
            <a:alphaModFix/>
          </a:blip>
          <a:srcRect b="30318" l="30540" r="25417" t="32136"/>
          <a:stretch/>
        </p:blipFill>
        <p:spPr>
          <a:xfrm>
            <a:off x="212900" y="2382450"/>
            <a:ext cx="1281550" cy="1092475"/>
          </a:xfrm>
          <a:prstGeom prst="rect">
            <a:avLst/>
          </a:prstGeom>
          <a:noFill/>
          <a:ln>
            <a:noFill/>
          </a:ln>
        </p:spPr>
      </p:pic>
      <p:sp>
        <p:nvSpPr>
          <p:cNvPr id="121" name="Google Shape;121;p16"/>
          <p:cNvSpPr txBox="1"/>
          <p:nvPr/>
        </p:nvSpPr>
        <p:spPr>
          <a:xfrm>
            <a:off x="94725" y="3429100"/>
            <a:ext cx="2175600" cy="32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2"/>
                </a:solidFill>
              </a:rPr>
              <a:t>2,2-dimethylbutane</a:t>
            </a:r>
            <a:endParaRPr sz="15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7"/>
          <p:cNvSpPr/>
          <p:nvPr/>
        </p:nvSpPr>
        <p:spPr>
          <a:xfrm>
            <a:off x="67450" y="86725"/>
            <a:ext cx="9060900" cy="44541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17"/>
          <p:cNvSpPr txBox="1"/>
          <p:nvPr/>
        </p:nvSpPr>
        <p:spPr>
          <a:xfrm>
            <a:off x="3826325" y="185125"/>
            <a:ext cx="12675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2"/>
                </a:solidFill>
              </a:rPr>
              <a:t>C</a:t>
            </a:r>
            <a:r>
              <a:rPr b="1" baseline="-25000" lang="en" sz="2000">
                <a:solidFill>
                  <a:schemeClr val="dk2"/>
                </a:solidFill>
              </a:rPr>
              <a:t>7</a:t>
            </a:r>
            <a:r>
              <a:rPr b="1" lang="en" sz="2000">
                <a:solidFill>
                  <a:schemeClr val="dk2"/>
                </a:solidFill>
              </a:rPr>
              <a:t>H</a:t>
            </a:r>
            <a:r>
              <a:rPr b="1" baseline="-25000" lang="en" sz="2000">
                <a:solidFill>
                  <a:schemeClr val="dk2"/>
                </a:solidFill>
              </a:rPr>
              <a:t>7</a:t>
            </a:r>
            <a:r>
              <a:rPr b="1" lang="en" sz="2000">
                <a:solidFill>
                  <a:schemeClr val="dk2"/>
                </a:solidFill>
              </a:rPr>
              <a:t>Cl</a:t>
            </a:r>
            <a:endParaRPr b="1" sz="2000">
              <a:solidFill>
                <a:schemeClr val="dk2"/>
              </a:solidFill>
            </a:endParaRPr>
          </a:p>
        </p:txBody>
      </p:sp>
      <p:pic>
        <p:nvPicPr>
          <p:cNvPr id="128" name="Google Shape;128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47913" y="718700"/>
            <a:ext cx="4362450" cy="1714500"/>
          </a:xfrm>
          <a:prstGeom prst="rect">
            <a:avLst/>
          </a:prstGeom>
          <a:noFill/>
          <a:ln>
            <a:noFill/>
          </a:ln>
        </p:spPr>
      </p:pic>
      <p:sp>
        <p:nvSpPr>
          <p:cNvPr id="129" name="Google Shape;129;p17"/>
          <p:cNvSpPr/>
          <p:nvPr/>
        </p:nvSpPr>
        <p:spPr>
          <a:xfrm>
            <a:off x="4709525" y="1764875"/>
            <a:ext cx="997500" cy="4329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17"/>
          <p:cNvSpPr txBox="1"/>
          <p:nvPr/>
        </p:nvSpPr>
        <p:spPr>
          <a:xfrm>
            <a:off x="4432425" y="1714625"/>
            <a:ext cx="1650900" cy="32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2"/>
                </a:solidFill>
              </a:rPr>
              <a:t>Benzyl chloride</a:t>
            </a:r>
            <a:endParaRPr sz="1500">
              <a:solidFill>
                <a:schemeClr val="dk2"/>
              </a:solidFill>
            </a:endParaRPr>
          </a:p>
        </p:txBody>
      </p:sp>
      <p:pic>
        <p:nvPicPr>
          <p:cNvPr id="131" name="Google Shape;131;p17"/>
          <p:cNvPicPr preferRelativeResize="0"/>
          <p:nvPr/>
        </p:nvPicPr>
        <p:blipFill rotWithShape="1">
          <a:blip r:embed="rId4">
            <a:alphaModFix/>
          </a:blip>
          <a:srcRect b="0" l="0" r="0" t="21452"/>
          <a:stretch/>
        </p:blipFill>
        <p:spPr>
          <a:xfrm>
            <a:off x="429450" y="2635950"/>
            <a:ext cx="2204550" cy="1731675"/>
          </a:xfrm>
          <a:prstGeom prst="rect">
            <a:avLst/>
          </a:prstGeom>
          <a:noFill/>
          <a:ln>
            <a:noFill/>
          </a:ln>
        </p:spPr>
      </p:pic>
      <p:sp>
        <p:nvSpPr>
          <p:cNvPr id="132" name="Google Shape;132;p17"/>
          <p:cNvSpPr txBox="1"/>
          <p:nvPr/>
        </p:nvSpPr>
        <p:spPr>
          <a:xfrm>
            <a:off x="324525" y="3910550"/>
            <a:ext cx="2638500" cy="32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2"/>
                </a:solidFill>
              </a:rPr>
              <a:t>7-chloro-1,3-heptadiyne</a:t>
            </a:r>
            <a:endParaRPr sz="1500">
              <a:solidFill>
                <a:schemeClr val="dk2"/>
              </a:solidFill>
            </a:endParaRPr>
          </a:p>
        </p:txBody>
      </p:sp>
      <p:pic>
        <p:nvPicPr>
          <p:cNvPr id="133" name="Google Shape;133;p17"/>
          <p:cNvPicPr preferRelativeResize="0"/>
          <p:nvPr/>
        </p:nvPicPr>
        <p:blipFill rotWithShape="1">
          <a:blip r:embed="rId5">
            <a:alphaModFix/>
          </a:blip>
          <a:srcRect b="19857" l="0" r="0" t="25138"/>
          <a:stretch/>
        </p:blipFill>
        <p:spPr>
          <a:xfrm>
            <a:off x="2613225" y="800200"/>
            <a:ext cx="1763200" cy="969825"/>
          </a:xfrm>
          <a:prstGeom prst="rect">
            <a:avLst/>
          </a:prstGeom>
          <a:noFill/>
          <a:ln>
            <a:noFill/>
          </a:ln>
        </p:spPr>
      </p:pic>
      <p:sp>
        <p:nvSpPr>
          <p:cNvPr id="134" name="Google Shape;134;p17"/>
          <p:cNvSpPr txBox="1"/>
          <p:nvPr/>
        </p:nvSpPr>
        <p:spPr>
          <a:xfrm>
            <a:off x="2668650" y="1678400"/>
            <a:ext cx="1820100" cy="32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2"/>
                </a:solidFill>
              </a:rPr>
              <a:t>5</a:t>
            </a:r>
            <a:r>
              <a:rPr lang="en" sz="1500">
                <a:solidFill>
                  <a:schemeClr val="dk2"/>
                </a:solidFill>
              </a:rPr>
              <a:t>-chloro-5-methyl-1,3-, heptadiyne</a:t>
            </a:r>
            <a:endParaRPr sz="1500">
              <a:solidFill>
                <a:schemeClr val="dk2"/>
              </a:solidFill>
            </a:endParaRPr>
          </a:p>
        </p:txBody>
      </p:sp>
      <p:pic>
        <p:nvPicPr>
          <p:cNvPr id="135" name="Google Shape;135;p17"/>
          <p:cNvPicPr preferRelativeResize="0"/>
          <p:nvPr/>
        </p:nvPicPr>
        <p:blipFill rotWithShape="1">
          <a:blip r:embed="rId6">
            <a:alphaModFix/>
          </a:blip>
          <a:srcRect b="19095" l="0" r="0" t="19027"/>
          <a:stretch/>
        </p:blipFill>
        <p:spPr>
          <a:xfrm>
            <a:off x="5979075" y="2670575"/>
            <a:ext cx="2266950" cy="1402775"/>
          </a:xfrm>
          <a:prstGeom prst="rect">
            <a:avLst/>
          </a:prstGeom>
          <a:noFill/>
          <a:ln>
            <a:noFill/>
          </a:ln>
        </p:spPr>
      </p:pic>
      <p:sp>
        <p:nvSpPr>
          <p:cNvPr id="136" name="Google Shape;136;p17"/>
          <p:cNvSpPr txBox="1"/>
          <p:nvPr/>
        </p:nvSpPr>
        <p:spPr>
          <a:xfrm>
            <a:off x="5793300" y="3960825"/>
            <a:ext cx="3179100" cy="32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2"/>
                </a:solidFill>
              </a:rPr>
              <a:t>1</a:t>
            </a:r>
            <a:r>
              <a:rPr lang="en" sz="1500">
                <a:solidFill>
                  <a:schemeClr val="dk2"/>
                </a:solidFill>
              </a:rPr>
              <a:t>-chloro-1,2,3,5-, heptatetraene</a:t>
            </a:r>
            <a:endParaRPr sz="1500">
              <a:solidFill>
                <a:schemeClr val="dk2"/>
              </a:solidFill>
            </a:endParaRPr>
          </a:p>
        </p:txBody>
      </p:sp>
      <p:pic>
        <p:nvPicPr>
          <p:cNvPr id="137" name="Google Shape;137;p17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225149" y="285050"/>
            <a:ext cx="1820075" cy="1820075"/>
          </a:xfrm>
          <a:prstGeom prst="rect">
            <a:avLst/>
          </a:prstGeom>
          <a:noFill/>
          <a:ln>
            <a:noFill/>
          </a:ln>
        </p:spPr>
      </p:pic>
      <p:sp>
        <p:nvSpPr>
          <p:cNvPr id="138" name="Google Shape;138;p17"/>
          <p:cNvSpPr txBox="1"/>
          <p:nvPr/>
        </p:nvSpPr>
        <p:spPr>
          <a:xfrm>
            <a:off x="-7975" y="1898175"/>
            <a:ext cx="3005700" cy="32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2"/>
                </a:solidFill>
              </a:rPr>
              <a:t>7-chloro-3,5-heptadien-1-yne</a:t>
            </a:r>
            <a:endParaRPr sz="1500">
              <a:solidFill>
                <a:schemeClr val="dk2"/>
              </a:solidFill>
            </a:endParaRPr>
          </a:p>
        </p:txBody>
      </p:sp>
      <p:pic>
        <p:nvPicPr>
          <p:cNvPr id="139" name="Google Shape;139;p17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3167400" y="2360475"/>
            <a:ext cx="2040550" cy="2040550"/>
          </a:xfrm>
          <a:prstGeom prst="rect">
            <a:avLst/>
          </a:prstGeom>
          <a:noFill/>
          <a:ln>
            <a:noFill/>
          </a:ln>
        </p:spPr>
      </p:pic>
      <p:sp>
        <p:nvSpPr>
          <p:cNvPr id="140" name="Google Shape;140;p17"/>
          <p:cNvSpPr txBox="1"/>
          <p:nvPr/>
        </p:nvSpPr>
        <p:spPr>
          <a:xfrm>
            <a:off x="2745600" y="3993675"/>
            <a:ext cx="2901600" cy="32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2"/>
                </a:solidFill>
              </a:rPr>
              <a:t>7-chloro-1,5-heptadien-3-yne</a:t>
            </a:r>
            <a:endParaRPr sz="15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