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matic SC"/>
      <p:regular r:id="rId17"/>
      <p:bold r:id="rId18"/>
    </p:embeddedFont>
    <p:embeddedFont>
      <p:font typeface="Handlee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maticS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Handlee-regular.fntdata"/><Relationship Id="rId6" Type="http://schemas.openxmlformats.org/officeDocument/2006/relationships/slide" Target="slides/slide1.xml"/><Relationship Id="rId18" Type="http://schemas.openxmlformats.org/officeDocument/2006/relationships/font" Target="fonts/AmaticS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0cd39c0095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0cd39c0095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cd39c0095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0cd39c0095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cd39c0095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cd39c0095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cd39c0095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cd39c009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0cd39c0095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0cd39c0095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0cd39c0095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0cd39c0095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0cd39c009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0cd39c009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cd39c0095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cd39c0095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cd39c0095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0cd39c0095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0cd39c0095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0cd39c0095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575325" y="2429900"/>
            <a:ext cx="64374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</a:t>
            </a:r>
            <a:r>
              <a:rPr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: Acetic Acid + Ammonia </a:t>
            </a:r>
            <a:endParaRPr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08350" y="259000"/>
            <a:ext cx="88809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1: Weak Acid +                     Weak Base</a:t>
            </a:r>
            <a:endParaRPr b="1" sz="48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/>
        </p:nvSpPr>
        <p:spPr>
          <a:xfrm>
            <a:off x="300125" y="1856350"/>
            <a:ext cx="87822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Hydrochloric Acid + Sodium Carbonate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18" name="Google Shape;118;p22"/>
          <p:cNvSpPr txBox="1"/>
          <p:nvPr/>
        </p:nvSpPr>
        <p:spPr>
          <a:xfrm>
            <a:off x="748950" y="160350"/>
            <a:ext cx="76461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10: Strong Acid Reacting with a Carbonate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19" name="Google Shape;119;p22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 txBox="1"/>
          <p:nvPr/>
        </p:nvSpPr>
        <p:spPr>
          <a:xfrm>
            <a:off x="1010075" y="1566475"/>
            <a:ext cx="82458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Acetic Acid  + Calcium Carbonate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26" name="Google Shape;126;p23"/>
          <p:cNvSpPr txBox="1"/>
          <p:nvPr/>
        </p:nvSpPr>
        <p:spPr>
          <a:xfrm>
            <a:off x="82875" y="148025"/>
            <a:ext cx="90276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11: Weak Acid Reacting with a Carbonate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431625" y="1196475"/>
            <a:ext cx="89043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Hydrofluoric Acid + Sodium Hydroxide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615400" y="123325"/>
            <a:ext cx="79680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2: Weak Acid +    Strong Base</a:t>
            </a:r>
            <a:endParaRPr b="1"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1085450" y="1312425"/>
            <a:ext cx="72144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Hydrochloric Acid + Ammonia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24650" y="86325"/>
            <a:ext cx="94347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3: Strong Acid +                        Weak Base</a:t>
            </a:r>
            <a:endParaRPr b="1"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1060775" y="1258125"/>
            <a:ext cx="74982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Carbonic Acid  + Ammonia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-173175" y="98650"/>
            <a:ext cx="98181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4: Weak Acid +                               Weak Base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1406150" y="1492475"/>
            <a:ext cx="68073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Nitric Acid  + Ammonia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-320700" y="172675"/>
            <a:ext cx="99417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5: Strong Acid +                             Weak Base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/>
        </p:nvSpPr>
        <p:spPr>
          <a:xfrm>
            <a:off x="1862525" y="1657800"/>
            <a:ext cx="75474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Acetic Acid  + Water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172700" y="172700"/>
            <a:ext cx="85587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6: Ionization of a Weak Acid in Water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/>
        </p:nvSpPr>
        <p:spPr>
          <a:xfrm>
            <a:off x="1957650" y="1763825"/>
            <a:ext cx="5228700" cy="18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Ammonia + Water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97" name="Google Shape;97;p19"/>
          <p:cNvSpPr txBox="1"/>
          <p:nvPr/>
        </p:nvSpPr>
        <p:spPr>
          <a:xfrm>
            <a:off x="134350" y="135700"/>
            <a:ext cx="85971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7: Hydrolysis of a                      Weak Base 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 txBox="1"/>
          <p:nvPr/>
        </p:nvSpPr>
        <p:spPr>
          <a:xfrm>
            <a:off x="1171750" y="1657800"/>
            <a:ext cx="74733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Hydrochloric Acid + Magnesium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415875" y="160350"/>
            <a:ext cx="83616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8: Strong Acid Reacting with a Metal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/>
          <p:nvPr/>
        </p:nvSpPr>
        <p:spPr>
          <a:xfrm>
            <a:off x="122025" y="167750"/>
            <a:ext cx="8905800" cy="48351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38100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"/>
          <p:cNvSpPr txBox="1"/>
          <p:nvPr/>
        </p:nvSpPr>
        <p:spPr>
          <a:xfrm>
            <a:off x="2257200" y="1793250"/>
            <a:ext cx="6240000" cy="18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Reaction: Acetic Acid + Zinc 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12" name="Google Shape;112;p21"/>
          <p:cNvSpPr txBox="1"/>
          <p:nvPr/>
        </p:nvSpPr>
        <p:spPr>
          <a:xfrm>
            <a:off x="468700" y="192925"/>
            <a:ext cx="78927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9: Weak Acid Reacting with a Metal</a:t>
            </a:r>
            <a:endParaRPr sz="48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